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97" r:id="rId3"/>
    <p:sldId id="398" r:id="rId5"/>
    <p:sldId id="315" r:id="rId6"/>
    <p:sldId id="745" r:id="rId7"/>
    <p:sldId id="807" r:id="rId8"/>
    <p:sldId id="742" r:id="rId9"/>
    <p:sldId id="809" r:id="rId10"/>
    <p:sldId id="810" r:id="rId11"/>
    <p:sldId id="811" r:id="rId12"/>
    <p:sldId id="812" r:id="rId13"/>
    <p:sldId id="813" r:id="rId14"/>
    <p:sldId id="402" r:id="rId15"/>
    <p:sldId id="814" r:id="rId16"/>
    <p:sldId id="815" r:id="rId17"/>
    <p:sldId id="816" r:id="rId18"/>
    <p:sldId id="817" r:id="rId19"/>
    <p:sldId id="405" r:id="rId20"/>
    <p:sldId id="406" r:id="rId21"/>
    <p:sldId id="818" r:id="rId22"/>
    <p:sldId id="819" r:id="rId23"/>
    <p:sldId id="921" r:id="rId24"/>
    <p:sldId id="959" r:id="rId25"/>
    <p:sldId id="844" r:id="rId26"/>
    <p:sldId id="885" r:id="rId27"/>
    <p:sldId id="820" r:id="rId28"/>
    <p:sldId id="821" r:id="rId29"/>
    <p:sldId id="841" r:id="rId30"/>
    <p:sldId id="822" r:id="rId31"/>
    <p:sldId id="823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32" r:id="rId40"/>
    <p:sldId id="833" r:id="rId41"/>
    <p:sldId id="834" r:id="rId42"/>
    <p:sldId id="835" r:id="rId43"/>
    <p:sldId id="836" r:id="rId44"/>
    <p:sldId id="837" r:id="rId45"/>
    <p:sldId id="838" r:id="rId46"/>
    <p:sldId id="839" r:id="rId47"/>
    <p:sldId id="840" r:id="rId48"/>
    <p:sldId id="842" r:id="rId49"/>
    <p:sldId id="843" r:id="rId50"/>
    <p:sldId id="845" r:id="rId51"/>
    <p:sldId id="846" r:id="rId52"/>
    <p:sldId id="855" r:id="rId53"/>
    <p:sldId id="920" r:id="rId54"/>
    <p:sldId id="853" r:id="rId55"/>
    <p:sldId id="856" r:id="rId56"/>
    <p:sldId id="857" r:id="rId57"/>
    <p:sldId id="858" r:id="rId58"/>
    <p:sldId id="859" r:id="rId59"/>
    <p:sldId id="860" r:id="rId60"/>
    <p:sldId id="861" r:id="rId61"/>
    <p:sldId id="600" r:id="rId6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FBC78CE-3B16-5A43-92CF-657E6CF172F6}">
          <p14:sldIdLst>
            <p14:sldId id="397"/>
          </p14:sldIdLst>
        </p14:section>
        <p14:section name="无标题节" id="{F39AEFE7-4535-F549-BCAA-BA31358F3D6C}">
          <p14:sldIdLst>
            <p14:sldId id="398"/>
            <p14:sldId id="315"/>
            <p14:sldId id="745"/>
            <p14:sldId id="807"/>
            <p14:sldId id="742"/>
            <p14:sldId id="809"/>
            <p14:sldId id="810"/>
            <p14:sldId id="811"/>
            <p14:sldId id="812"/>
            <p14:sldId id="813"/>
            <p14:sldId id="402"/>
            <p14:sldId id="814"/>
            <p14:sldId id="815"/>
            <p14:sldId id="816"/>
            <p14:sldId id="817"/>
            <p14:sldId id="405"/>
            <p14:sldId id="406"/>
            <p14:sldId id="818"/>
            <p14:sldId id="819"/>
            <p14:sldId id="921"/>
            <p14:sldId id="959"/>
            <p14:sldId id="844"/>
            <p14:sldId id="885"/>
            <p14:sldId id="820"/>
            <p14:sldId id="821"/>
            <p14:sldId id="841"/>
            <p14:sldId id="822"/>
            <p14:sldId id="823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2"/>
            <p14:sldId id="843"/>
            <p14:sldId id="845"/>
            <p14:sldId id="846"/>
            <p14:sldId id="855"/>
            <p14:sldId id="920"/>
            <p14:sldId id="853"/>
            <p14:sldId id="856"/>
            <p14:sldId id="857"/>
            <p14:sldId id="858"/>
            <p14:sldId id="859"/>
            <p14:sldId id="860"/>
            <p14:sldId id="861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凯" initials="姚凯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FFFFFF"/>
    <a:srgbClr val="376092"/>
    <a:srgbClr val="CC0066"/>
    <a:srgbClr val="CCFF66"/>
    <a:srgbClr val="99CC00"/>
    <a:srgbClr val="CCFF99"/>
    <a:srgbClr val="99FF99"/>
    <a:srgbClr val="A3B61E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8" autoAdjust="0"/>
    <p:restoredTop sz="58070" autoAdjust="0"/>
  </p:normalViewPr>
  <p:slideViewPr>
    <p:cSldViewPr snapToGrid="0" showGuides="1">
      <p:cViewPr varScale="1">
        <p:scale>
          <a:sx n="62" d="100"/>
          <a:sy n="62" d="100"/>
        </p:scale>
        <p:origin x="36" y="318"/>
      </p:cViewPr>
      <p:guideLst>
        <p:guide orient="horz" pos="21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7CC28D2E-9B70-4631-A6DF-B7B6DD457FC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53CC675E-4F04-4699-B3A0-B121A190B2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>
              <a:buFont typeface="Arial" panose="020B0604020202020204" pitchFamily="34" charset="0"/>
              <a:buNone/>
            </a:pPr>
            <a:fld id="{9FD84ABA-923B-4CF8-A41E-FD8A1177A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6772A-BFB6-47E5-84E9-115BD061CCD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AD3A4-CACF-437B-AA9C-AD5783658898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6AA24-9B0D-488A-BD49-45E885E35A59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3B25C-DC51-4B1A-B5B7-8803BA9A4E7D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9F2B4-1ABE-45F7-BA5F-103881E6F878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1DA12-EDBA-4D71-BD68-3DB62D7C9D2F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009E5-0DE6-46E6-9157-7478D01BCE3C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D984D-2DE7-4658-9ECF-68001EF613FB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D41B0-02B5-4E8A-AE26-A4F62C3EB1B6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 rot="-1260000">
            <a:off x="1511189" y="2896450"/>
            <a:ext cx="915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720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内部资料，严禁外传</a:t>
            </a:r>
            <a:endParaRPr lang="zh-CN" altLang="en-US" sz="7200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9618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593" y="9040"/>
            <a:ext cx="10515600" cy="95277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r>
              <a:rPr lang="en-US" altLang="zh-CN" dirty="0"/>
              <a:t>		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3029-AA87-4F77-A66C-E541495257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CCEB1-F6F0-45E2-BD84-174B0FE96A2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 userDrawn="1"/>
        </p:nvSpPr>
        <p:spPr>
          <a:xfrm>
            <a:off x="11238963" y="1013139"/>
            <a:ext cx="78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400" dirty="0">
                <a:solidFill>
                  <a:prstClr val="black"/>
                </a:solidFill>
                <a:latin typeface="Calibri" panose="020F0502020204030204"/>
              </a:rPr>
              <a:t>MENU</a:t>
            </a:r>
            <a:endParaRPr lang="zh-CN" alt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3029-AA87-4F77-A66C-E541495257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CCEB1-F6F0-45E2-BD84-174B0FE96A2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D0F46-4CDC-4A35-AE8A-C0BFD8841FBB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CFFF9-7403-4194-96B4-496C8A496FAD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3B808-75BD-4899-92E5-1988CB2CF709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CC1A-7B2F-4733-97F4-A562C93424FB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C5AE1-B986-47D5-B70D-50F980FD772A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7BE1F-8CAB-44D3-95B8-A65D34211CC3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9E130-0DA6-46EA-8C8B-8B9C8B12651F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5D651-9891-46ED-AAB9-2E4F52816544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185B1-D6D6-484A-98A4-9B32947F8BB6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53FE4-9A0F-43A0-86DF-CA89876C77AC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84C7A-A80A-40CD-B014-640C6FC87530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ED8F0-6A89-434A-A67D-B6321D683699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3B966-2462-4C2C-9E42-63AC918C3906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F8126-4527-49E2-89E6-8A6EE4E33AD8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3B557-F6CA-4F3A-BB73-656FE1761A51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84FE6-3E55-4E42-B342-B6696C7DAE85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6.png"/><Relationship Id="rId18" Type="http://schemas.openxmlformats.org/officeDocument/2006/relationships/image" Target="../media/image5.png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>
          <a:blip r:embed="rId15">
            <a:alphaModFix amt="1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t="687" r="7426" b="928"/>
          <a:stretch>
            <a:fillRect/>
          </a:stretch>
        </p:blipFill>
        <p:spPr bwMode="auto">
          <a:xfrm>
            <a:off x="-12700" y="0"/>
            <a:ext cx="12204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-1676400" y="320675"/>
            <a:ext cx="10515600" cy="1325563"/>
          </a:xfrm>
          <a:prstGeom prst="rect">
            <a:avLst/>
          </a:prstGeom>
          <a:noFill/>
          <a:ln w="9525">
            <a:noFill/>
            <a:beve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  <a:endParaRPr lang="zh-CN" altLang="zh-CN">
              <a:sym typeface="Calibri Light" panose="020F03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beve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B8EC9A92-74B6-4BC5-B5AE-168D526C5559}" type="datetime1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244004BE-2905-4172-878C-F7144669B2A6}" type="slidenum">
              <a:rPr lang="zh-CN" altLang="en-US"/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pic>
        <p:nvPicPr>
          <p:cNvPr id="11" name="图片 7" descr="未标题-2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897" y="-11112"/>
            <a:ext cx="1828103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8" descr="图层 3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6056286"/>
            <a:ext cx="1498600" cy="60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 descr="未标题-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854451"/>
            <a:ext cx="3003550" cy="300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defTabSz="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defTabSz="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defTabSz="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defTabSz="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defTabSz="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0" y="3823022"/>
            <a:ext cx="12192000" cy="1188165"/>
          </a:xfrm>
          <a:prstGeom prst="rect">
            <a:avLst/>
          </a:prstGeom>
        </p:spPr>
        <p:txBody>
          <a:bodyPr lIns="121901" tIns="60951" rIns="121901" bIns="60951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学生使用手册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0" y="2808744"/>
            <a:ext cx="12192000" cy="278145"/>
          </a:xfrm>
          <a:prstGeom prst="rect">
            <a:avLst/>
          </a:prstGeom>
        </p:spPr>
        <p:txBody>
          <a:bodyPr lIns="121901" tIns="60951" rIns="121901" bIns="6095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1600" spc="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UNIVERSITY OPEN ONLINE COURSES</a:t>
            </a:r>
            <a:endParaRPr lang="zh-CN" altLang="en-US" sz="1600" spc="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285678" y="2159040"/>
            <a:ext cx="7614547" cy="648072"/>
          </a:xfrm>
          <a:prstGeom prst="rect">
            <a:avLst/>
          </a:prstGeom>
        </p:spPr>
        <p:txBody>
          <a:bodyPr lIns="121901" tIns="60951" rIns="121901" bIns="60951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2095032"/>
            <a:ext cx="12192000" cy="648072"/>
          </a:xfrm>
          <a:prstGeom prst="rect">
            <a:avLst/>
          </a:prstGeom>
        </p:spPr>
        <p:txBody>
          <a:bodyPr lIns="121901" tIns="60951" rIns="121901" bIns="60951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全国地方高校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UOOC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（优课）联盟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7063" y="5747320"/>
            <a:ext cx="2249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05155"/>
            <a:ext cx="12169140" cy="6164580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、忘记密码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91960" y="2167255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、输入已注册的手机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365625" y="2603500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、点击【智能验证】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398645" y="3092450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、输入获取的验证码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483100" y="4002405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、点击【下一步】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605155"/>
            <a:ext cx="12048490" cy="6125845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、忘记密码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91960" y="2167255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、输入新密码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398645" y="3092450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、保存密码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学生认证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、认证入口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32" t="9098"/>
          <a:stretch>
            <a:fillRect/>
          </a:stretch>
        </p:blipFill>
        <p:spPr>
          <a:xfrm>
            <a:off x="870585" y="730250"/>
            <a:ext cx="10066655" cy="56083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4215" y="4574540"/>
            <a:ext cx="8244205" cy="9417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154555" y="4709160"/>
            <a:ext cx="7882890" cy="7067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任选一门学分课，弹出如图所示的提示，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然后点击【去认证】跳转到学生认证界面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6501765" y="4167505"/>
            <a:ext cx="114935" cy="39687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98" t="6915"/>
          <a:stretch>
            <a:fillRect/>
          </a:stretch>
        </p:blipFill>
        <p:spPr>
          <a:xfrm>
            <a:off x="157480" y="675005"/>
            <a:ext cx="11868150" cy="5607685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、填写认证信息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9030" y="1968500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路径一：点击【去认证】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33985" y="5318125"/>
            <a:ext cx="3963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路径二：点击【信息设置】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【身份验证】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385" y="3228340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输入姓名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565900" y="335851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 flipH="1">
            <a:off x="6585585" y="373316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6832600" y="3578225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选择机构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6613525" y="409956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6844030" y="3961130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575425" y="449072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6805930" y="4344035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智能验证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6595110" y="488188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6825615" y="4735195"/>
            <a:ext cx="1937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输入手机号获取验证码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6614795" y="524002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8" name="文本框 27"/>
          <p:cNvSpPr txBox="1"/>
          <p:nvPr/>
        </p:nvSpPr>
        <p:spPr>
          <a:xfrm>
            <a:off x="6845300" y="5093335"/>
            <a:ext cx="1937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输入验证码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5486400" y="5728335"/>
            <a:ext cx="165735" cy="1339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1" name="文本框 30"/>
          <p:cNvSpPr txBox="1"/>
          <p:nvPr/>
        </p:nvSpPr>
        <p:spPr>
          <a:xfrm>
            <a:off x="5721350" y="5728335"/>
            <a:ext cx="3041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录入信息后，点击【验证】，等待审核。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4.3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、等待审核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735" y="970280"/>
            <a:ext cx="5082540" cy="49174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82055" y="1868805"/>
            <a:ext cx="425577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我们会把您的信息与学校教务信息进行验证，如信息有误将会影响您的学习成绩，如信息虚假，将直接被删除账号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等待审核过程中，若认证信息填写有误，可重新认证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！</a:t>
            </a:r>
            <a:endParaRPr lang="zh-CN" altLang="en-US" sz="20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4.4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、审核通过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0185" y="2719705"/>
            <a:ext cx="4255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身份认证通过如图所示。</a:t>
            </a:r>
            <a:endParaRPr lang="zh-CN" altLang="en-US" sz="1600" kern="1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 5"/>
          <p:cNvGrpSpPr/>
          <p:nvPr/>
        </p:nvGrpSpPr>
        <p:grpSpPr>
          <a:xfrm>
            <a:off x="279400" y="1245235"/>
            <a:ext cx="6105525" cy="3815715"/>
            <a:chOff x="905452" y="3129413"/>
            <a:chExt cx="15002080" cy="93760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1399" y="3129413"/>
              <a:ext cx="14866133" cy="839070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452" y="3473904"/>
              <a:ext cx="5590020" cy="903156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学习学分课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、选课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605155"/>
            <a:ext cx="11931650" cy="6007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953" y="4275298"/>
            <a:ext cx="2872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、按照类别进行筛选。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58678" y="4698208"/>
            <a:ext cx="2872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、学习首页推荐课程。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691515"/>
            <a:ext cx="11838305" cy="600011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、选课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91073" y="952978"/>
            <a:ext cx="1856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、主动搜索。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4615" y="2422525"/>
            <a:ext cx="193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、类别筛选。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25668" y="4059398"/>
            <a:ext cx="1856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、列表选择。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1485900" y="1535430"/>
            <a:ext cx="4029710" cy="3668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1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、访问网站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2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、平台注册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3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、用户登录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4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、学生认证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  <a:sym typeface="+mn-ea"/>
              </a:rPr>
              <a:t>5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  <a:sym typeface="+mn-ea"/>
              </a:rPr>
              <a:t>、学分课选课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</p:txBody>
      </p:sp>
      <p:sp>
        <p:nvSpPr>
          <p:cNvPr id="5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内容占位符 2"/>
          <p:cNvSpPr txBox="1"/>
          <p:nvPr/>
        </p:nvSpPr>
        <p:spPr>
          <a:xfrm>
            <a:off x="6664960" y="1535430"/>
            <a:ext cx="4029710" cy="3314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6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、课程学习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7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、课程退课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8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、个人中心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9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</a:rPr>
              <a:t>、</a:t>
            </a:r>
            <a:r>
              <a:rPr lang="zh-CN" altLang="en-US" sz="2400" spc="5" dirty="0">
                <a:latin typeface="微软雅黑" panose="020B0503020204020204" pitchFamily="34" charset="-122"/>
                <a:cs typeface="Microsoft JhengHei" panose="020B0604030504040204" charset="-120"/>
                <a:sym typeface="+mn-ea"/>
              </a:rPr>
              <a:t>问题咨询</a:t>
            </a: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400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spc="5" dirty="0">
              <a:latin typeface="微软雅黑" panose="020B0503020204020204" pitchFamily="34" charset="-122"/>
              <a:cs typeface="Microsoft JhengHei" panose="020B0604030504040204" charset="-120"/>
            </a:endParaRPr>
          </a:p>
        </p:txBody>
      </p:sp>
    </p:spTree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-193" t="6628"/>
          <a:stretch>
            <a:fillRect/>
          </a:stretch>
        </p:blipFill>
        <p:spPr>
          <a:xfrm>
            <a:off x="-23495" y="905510"/>
            <a:ext cx="12196445" cy="5742940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、加入课程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25668" y="4059398"/>
            <a:ext cx="1856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、列表选择。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38220" y="3745230"/>
            <a:ext cx="8538210" cy="10013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3538220" y="3892550"/>
            <a:ext cx="8391525" cy="86042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选择需要学习的周期，然后点击加入课程即可选择该门课程进行学习，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请正确选择自己需要的加入的周期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-42" t="7703"/>
          <a:stretch>
            <a:fillRect/>
          </a:stretch>
        </p:blipFill>
        <p:spPr>
          <a:xfrm>
            <a:off x="-5080" y="1080770"/>
            <a:ext cx="12181205" cy="569912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、加入课程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10765" y="5253990"/>
            <a:ext cx="8538210" cy="10013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383790" y="5415280"/>
            <a:ext cx="8391525" cy="7067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课程详情界面，针对MOOC公开课，学生加入时出现弹框提醒，引导学生正确选课。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-42" t="7703"/>
          <a:stretch>
            <a:fillRect/>
          </a:stretch>
        </p:blipFill>
        <p:spPr>
          <a:xfrm>
            <a:off x="0" y="1063625"/>
            <a:ext cx="12181205" cy="5699125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2388870" y="5398135"/>
            <a:ext cx="8391525" cy="7067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课程详情界面，针对MOOC公开课，学生加入时出现弹框提醒，引导学生正确选课。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723900"/>
            <a:ext cx="11700510" cy="5763260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、加入课程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770" y="4074795"/>
            <a:ext cx="8294370" cy="2526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162050" y="4286250"/>
            <a:ext cx="8037830" cy="224536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开课时间指课程开放学习的时间段。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考试时间为课程预计考试时间，实际考试时间以教务处通知为准。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建议学分为课程通过后，学生获得的学分。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建议学时指教学的时间单位，一节课的时间称一学时。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教学模式有闯关模式和自由模式两种。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dirty="0">
                <a:solidFill>
                  <a:schemeClr val="bg1"/>
                </a:solidFill>
              </a:rPr>
              <a:t>6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课程学习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、开始学习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676910"/>
            <a:ext cx="11505565" cy="5807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67054" r="78488"/>
          <a:stretch>
            <a:fillRect/>
          </a:stretch>
        </p:blipFill>
        <p:spPr>
          <a:xfrm>
            <a:off x="2122598" y="4886325"/>
            <a:ext cx="1629224" cy="11842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0635" y="4398010"/>
            <a:ext cx="4570730" cy="20281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42458" y="4422388"/>
            <a:ext cx="371161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在个人中心中，查看我学的课，点击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【继续学习】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，进入学习页面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如果教师发布了作业，学生没有完成前，会出现待办事项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7875270" y="4321810"/>
            <a:ext cx="1027430" cy="3962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3039110" y="5484495"/>
            <a:ext cx="902335" cy="5232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" name="直接箭头连接符 2"/>
          <p:cNvCxnSpPr/>
          <p:nvPr/>
        </p:nvCxnSpPr>
        <p:spPr>
          <a:xfrm flipV="1">
            <a:off x="5372100" y="1009650"/>
            <a:ext cx="4187190" cy="36188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830" y="1009650"/>
            <a:ext cx="1097280" cy="845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830" y="1310640"/>
            <a:ext cx="604520" cy="243840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、开始学习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723265"/>
            <a:ext cx="11496040" cy="5830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590" y="4126865"/>
            <a:ext cx="4121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【开始学习】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435100"/>
            <a:ext cx="7061200" cy="33845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27290" y="1474470"/>
            <a:ext cx="46145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右侧栏有三个标签：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目录、笔记、提问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，默认展示第一个章节目录内容；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右侧目录会显示章节的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学习资源，类型有视频、文本、附件、讨论、测验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五类，每个章节有1个或多个资源；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课程资源标注任务点的，必须完成，任务点完成后，该项后面会打绿色√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8" y="1474787"/>
            <a:ext cx="1314286" cy="466667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5155"/>
            <a:ext cx="11978640" cy="60585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57245" y="2711450"/>
            <a:ext cx="5629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【课程目录】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选择学习的课程资源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任务点：表明观看该门课程会获得相应的分数。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7245" y="3987165"/>
            <a:ext cx="56394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温馨提示：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教师可以将学习设置成两种模式，一种是闯关模式，一种是自由模式。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课程为闯关模式时，需先完成之前章节的视频和测验，再开始下一个章节的学习。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课程为自由模式时，可以不必严格按照章节的顺序学习。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讨论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5155"/>
            <a:ext cx="12024360" cy="6097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52750" y="2711450"/>
            <a:ext cx="6033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【讨论】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为老师设置的讨论题，学生可以参与讨论。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文本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5155"/>
            <a:ext cx="11924030" cy="6033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2045" y="3422650"/>
            <a:ext cx="637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【文本】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为老师录入的扩展内容，学生可以深入学习。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访问网站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附件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605155"/>
            <a:ext cx="11954510" cy="6026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8230" y="3790950"/>
            <a:ext cx="7844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【附件】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为老师上传的文稿或课件，学生可以预览或者下载到本地。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、学习课程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测验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605155"/>
            <a:ext cx="11816715" cy="5970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23030" y="3075305"/>
            <a:ext cx="4519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【测验】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为学生需要完成的章节测试。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按照章节进度完成试卷，并提交试卷。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726440"/>
            <a:ext cx="11102975" cy="554037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6.3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、笔记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31430" y="3448685"/>
            <a:ext cx="37763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点击【笔记】标签：可在输入框中记录课堂学习笔记，以便复习查阅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点击【我的笔记】查看所有我记过的笔记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9262745" y="2282190"/>
            <a:ext cx="252730" cy="11544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矩形 5"/>
          <p:cNvSpPr/>
          <p:nvPr/>
        </p:nvSpPr>
        <p:spPr>
          <a:xfrm>
            <a:off x="7618730" y="5652770"/>
            <a:ext cx="846455" cy="2895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842645"/>
            <a:ext cx="11284585" cy="561403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6.4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、提问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1340" y="4296410"/>
            <a:ext cx="6795135" cy="16148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5660" y="4319270"/>
            <a:ext cx="60991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【提问】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标签：可在输入框中向老师发起提问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None/>
            </a:pP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【全部讨论】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，可查看该章节全部讨论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None/>
            </a:pP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注意：如有其他同学在本章提了问题，会显示本章其他问题，可以查看其它同学的提问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36205" y="4959350"/>
            <a:ext cx="846455" cy="2895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8730" y="5652770"/>
            <a:ext cx="1209040" cy="3568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6.5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、课程公告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605155"/>
            <a:ext cx="11983720" cy="60794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9585" y="4558030"/>
            <a:ext cx="7357745" cy="5721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015" y="4652645"/>
            <a:ext cx="817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在课程主页，点击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【课程公告】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，可查看当前课程的全部公告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6.6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、直播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706120"/>
            <a:ext cx="11866245" cy="60077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5120" y="4979035"/>
            <a:ext cx="5445760" cy="5721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3070" y="5081270"/>
            <a:ext cx="678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在课程主页，点击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【直播】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，可查看当前课程的全部直播课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6.7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、课程内容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章节目录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657860"/>
            <a:ext cx="11887200" cy="6012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2098675"/>
            <a:ext cx="399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在课程主页，点击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【章节目录】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可快速查看当前课程的全部章节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并进入学习。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6.7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、课程内容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课程文档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655320"/>
            <a:ext cx="12023090" cy="6078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6095" y="5038090"/>
            <a:ext cx="7564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在课程主页，点击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【课程文档】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，可查看当前课程老师上传的全部文档。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6.7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、课程内容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课堂笔记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605155"/>
            <a:ext cx="11851640" cy="6009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3035" y="5485765"/>
            <a:ext cx="7285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在课程主页，点击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【课堂笔记】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，可查看当前课程我记录的所有笔记。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14" y="1842213"/>
            <a:ext cx="5934858" cy="793455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6.8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、课程讨论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学生提问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605155"/>
            <a:ext cx="11993880" cy="6075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61560" y="266382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可查看全部学生提问。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、访问网站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884170" y="970915"/>
            <a:ext cx="337820" cy="6946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9" name="图片 8" descr="C:\Users\uooc\Desktop\联盟门户\sy.pngsy"/>
          <p:cNvPicPr>
            <a:picLocks noChangeAspect="1"/>
          </p:cNvPicPr>
          <p:nvPr/>
        </p:nvPicPr>
        <p:blipFill>
          <a:blip r:embed="rId1"/>
          <a:srcRect t="421" b="421"/>
          <a:stretch>
            <a:fillRect/>
          </a:stretch>
        </p:blipFill>
        <p:spPr>
          <a:xfrm>
            <a:off x="337820" y="704215"/>
            <a:ext cx="11450955" cy="59645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63115" y="5628005"/>
            <a:ext cx="8244205" cy="94170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3455" y="5762625"/>
            <a:ext cx="7882890" cy="70675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  <a:round/>
          </a:ln>
        </p:spPr>
        <p:txBody>
          <a:bodyPr wrap="square" rtlCol="0">
            <a:spAutoFit/>
          </a:bodyPr>
          <a:lstStyle/>
          <a:p>
            <a:pPr algn="ctr"/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浏览器，输入网址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（uooc.net.cn）</a:t>
            </a:r>
            <a:r>
              <a:rPr 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进入平台。</a:t>
            </a:r>
            <a:endParaRPr 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温馨提示：可收藏该网站到书签栏，方便以后使用。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2390" y="617220"/>
            <a:ext cx="1728470" cy="276225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171190" y="767715"/>
            <a:ext cx="423545" cy="19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3668395" y="612140"/>
            <a:ext cx="2551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平台网址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680085"/>
            <a:ext cx="11736070" cy="593915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6.8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、课程讨论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随堂讨论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5340" y="609282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可查看全部随堂讨论。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830580"/>
            <a:ext cx="11707495" cy="5890895"/>
          </a:xfrm>
          <a:prstGeom prst="rect">
            <a:avLst/>
          </a:prstGeom>
        </p:spPr>
      </p:pic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6.8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、课程讨论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综合讨论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8870" y="532638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可查看全部综合讨论。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97650" y="187325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可发起讨论。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6.9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、考核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测验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605155"/>
            <a:ext cx="12026900" cy="60953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06645" y="1735455"/>
            <a:ext cx="4190365" cy="12033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1910" y="1822450"/>
            <a:ext cx="398145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在课程主页，查看考核下的【测验】，可查看当前课程下测验模块的相关内容，并进入完成测验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6.9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、考核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作业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25105"/>
          <a:stretch>
            <a:fillRect/>
          </a:stretch>
        </p:blipFill>
        <p:spPr>
          <a:xfrm>
            <a:off x="321945" y="605155"/>
            <a:ext cx="6882130" cy="57727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3480" y="1365250"/>
            <a:ext cx="4754880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在课程主页，查看考核下的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【作业】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可查看当前课程下作业模块的相关内容，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并进入完成作业。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 latinLnBrk="0">
              <a:lnSpc>
                <a:spcPct val="15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6.9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、考核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考试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2535" y="1753235"/>
            <a:ext cx="4500880" cy="2399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在课程主页，查看考核下的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【考试】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可查看当前课程下的考试，点击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【开始考试】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进行考试，考试前需要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阅读考试须知后方可开始考试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</a:pP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22864" r="2376"/>
          <a:stretch>
            <a:fillRect/>
          </a:stretch>
        </p:blipFill>
        <p:spPr>
          <a:xfrm>
            <a:off x="694690" y="998220"/>
            <a:ext cx="6410325" cy="5586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" y="2414270"/>
            <a:ext cx="5951855" cy="31623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6.10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、线上成绩进度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6425"/>
            <a:ext cx="12031980" cy="6101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4855" y="4137025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可查看当前线上成绩进度。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6.11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、人脸识别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20502" t="17283" r="19881" b="48662"/>
          <a:stretch>
            <a:fillRect/>
          </a:stretch>
        </p:blipFill>
        <p:spPr>
          <a:xfrm>
            <a:off x="885190" y="1018540"/>
            <a:ext cx="4676140" cy="2000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1105"/>
          <a:stretch>
            <a:fillRect/>
          </a:stretch>
        </p:blipFill>
        <p:spPr>
          <a:xfrm>
            <a:off x="885190" y="3018790"/>
            <a:ext cx="4660265" cy="2577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69355" y="2023745"/>
            <a:ext cx="345694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如果老师设置了考试前必须进行人脸识别，则需要录入人脸识别信息然后才能参加考试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课程退课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、课程退课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6810" y="3385820"/>
            <a:ext cx="5770880" cy="27070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如需退课，在我学的课中，找到需要退课的课程，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点击【申请退课】，点击“获取验证码”后输入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手机收到的验证码，并点击确认。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</a:pP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退课后，所有学习记录将被清空，并且无法恢复！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859155"/>
            <a:ext cx="7578090" cy="236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3430905"/>
            <a:ext cx="3775075" cy="2741295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个人中心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平台注册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、消息中心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434" t="7448"/>
          <a:stretch>
            <a:fillRect/>
          </a:stretch>
        </p:blipFill>
        <p:spPr>
          <a:xfrm>
            <a:off x="-33655" y="982345"/>
            <a:ext cx="12186285" cy="5673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890" y="5229225"/>
            <a:ext cx="1554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可查看收到的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各类消息。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、消息中心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605155"/>
            <a:ext cx="12095480" cy="61366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0115" y="5847715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讨论区支持跟帖回复功能。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、信息设置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基本信息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85" y="828040"/>
            <a:ext cx="11593830" cy="5882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30010" y="404495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可查看并修改基本信息。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、信息设置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身份验证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605155"/>
            <a:ext cx="11787505" cy="59994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02680" y="5106035"/>
            <a:ext cx="272382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可编辑个人的基本信息。</a:t>
            </a:r>
            <a:endParaRPr lang="zh-CN" altLang="en-US" dirty="0"/>
          </a:p>
        </p:txBody>
      </p:sp>
    </p:spTree>
  </p:cSld>
  <p:clrMapOvr>
    <a:masterClrMapping/>
  </p:clrMapOvr>
  <p:transition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、信息设置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修改密码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605155"/>
            <a:ext cx="12117705" cy="6157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5580" y="439801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可修改密码。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、信息设置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社交账号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605155"/>
            <a:ext cx="11964035" cy="6054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49215" y="362267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可绑定或解绑社交账号。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dirty="0">
                <a:solidFill>
                  <a:schemeClr val="bg1"/>
                </a:solidFill>
              </a:rPr>
              <a:t>9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问题咨询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、问题咨询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1085215"/>
            <a:ext cx="7967345" cy="4585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5525" y="454152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点击进入问题中心。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28915" y="4541520"/>
            <a:ext cx="426085" cy="368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8326755" y="471741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0" y="144632"/>
            <a:ext cx="6096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、我要提问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730885"/>
            <a:ext cx="11969750" cy="6092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1905" y="381698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输入问题并提交。</a:t>
            </a:r>
            <a:endParaRPr lang="zh-CN" altLang="en-US"/>
          </a:p>
        </p:txBody>
      </p:sp>
    </p:spTree>
  </p:cSld>
  <p:clrMapOvr>
    <a:masterClrMapping/>
  </p:clrMapOvr>
  <p:transition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752850" y="2859157"/>
            <a:ext cx="504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祝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您使用愉快！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charset="0"/>
            </a:endParaRP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uooc\Desktop\联盟门户\zc.pngzc"/>
          <p:cNvPicPr>
            <a:picLocks noChangeAspect="1"/>
          </p:cNvPicPr>
          <p:nvPr/>
        </p:nvPicPr>
        <p:blipFill>
          <a:blip r:embed="rId1"/>
          <a:srcRect l="27" t="281" b="6757"/>
          <a:stretch>
            <a:fillRect/>
          </a:stretch>
        </p:blipFill>
        <p:spPr>
          <a:xfrm>
            <a:off x="184150" y="704850"/>
            <a:ext cx="11954510" cy="6252845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、平台注册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64880" y="1268730"/>
            <a:ext cx="340106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6790" y="1278890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点击网站右上角【注册】按钮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993890" y="301815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文本框 22"/>
          <p:cNvSpPr txBox="1"/>
          <p:nvPr/>
        </p:nvSpPr>
        <p:spPr>
          <a:xfrm>
            <a:off x="7190740" y="2858770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5765" y="3150235"/>
            <a:ext cx="320802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482600" y="3168015"/>
            <a:ext cx="3079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、填写账号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密码等注册信息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80120" y="5546725"/>
            <a:ext cx="340106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665210" y="5564505"/>
            <a:ext cx="3247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、可以使用第三方账号直接登录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0425" y="3233420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智能验证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08520" y="3586480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输入验证码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25030" y="3916680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输入密码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19950" y="4324350"/>
            <a:ext cx="1537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再次输入密码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3568700" y="2780030"/>
            <a:ext cx="884555" cy="33718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直接箭头连接符 28"/>
          <p:cNvCxnSpPr/>
          <p:nvPr/>
        </p:nvCxnSpPr>
        <p:spPr>
          <a:xfrm flipH="1">
            <a:off x="7873365" y="5707380"/>
            <a:ext cx="746760" cy="762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6" name="文本框 35"/>
          <p:cNvSpPr txBox="1"/>
          <p:nvPr/>
        </p:nvSpPr>
        <p:spPr>
          <a:xfrm>
            <a:off x="7279640" y="4699635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点击注册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6993890" y="337947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/>
          <p:nvPr/>
        </p:nvCxnSpPr>
        <p:spPr>
          <a:xfrm flipH="1">
            <a:off x="6993890" y="375920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/>
          <p:nvPr/>
        </p:nvCxnSpPr>
        <p:spPr>
          <a:xfrm flipH="1">
            <a:off x="7013575" y="409448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直接箭头连接符 39"/>
          <p:cNvCxnSpPr/>
          <p:nvPr/>
        </p:nvCxnSpPr>
        <p:spPr>
          <a:xfrm flipH="1">
            <a:off x="7013575" y="445770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/>
          <p:nvPr/>
        </p:nvCxnSpPr>
        <p:spPr>
          <a:xfrm flipH="1">
            <a:off x="7016750" y="483235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3"/>
          <p:cNvSpPr>
            <a:spLocks noChangeArrowheads="1"/>
          </p:cNvSpPr>
          <p:nvPr/>
        </p:nvSpPr>
        <p:spPr bwMode="auto">
          <a:xfrm>
            <a:off x="5083175" y="2220913"/>
            <a:ext cx="1811338" cy="18097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bg1"/>
            </a:solidFill>
            <a:bevel/>
          </a:ln>
        </p:spPr>
        <p:txBody>
          <a:bodyPr anchor="ctr"/>
          <a:lstStyle/>
          <a:p>
            <a:pPr algn="ctr" eaLnBrk="1" hangingPunct="1"/>
            <a:r>
              <a:rPr lang="en-US" altLang="zh-CN" sz="6600" dirty="0">
                <a:solidFill>
                  <a:schemeClr val="bg1"/>
                </a:solidFill>
              </a:rPr>
              <a:t>3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sp>
        <p:nvSpPr>
          <p:cNvPr id="10" name="空心弧 7"/>
          <p:cNvSpPr>
            <a:spLocks noChangeArrowheads="1"/>
          </p:cNvSpPr>
          <p:nvPr/>
        </p:nvSpPr>
        <p:spPr bwMode="auto">
          <a:xfrm rot="7415860">
            <a:off x="4943476" y="2024062"/>
            <a:ext cx="2163762" cy="21637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478492574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788" y="20926"/>
                </a:moveTo>
                <a:cubicBezTo>
                  <a:pt x="3956" y="19966"/>
                  <a:pt x="476" y="15726"/>
                  <a:pt x="476" y="10800"/>
                </a:cubicBezTo>
                <a:cubicBezTo>
                  <a:pt x="476" y="5098"/>
                  <a:pt x="5098" y="476"/>
                  <a:pt x="10800" y="476"/>
                </a:cubicBezTo>
                <a:cubicBezTo>
                  <a:pt x="16501" y="476"/>
                  <a:pt x="21124" y="5098"/>
                  <a:pt x="21124" y="10800"/>
                </a:cubicBezTo>
                <a:cubicBezTo>
                  <a:pt x="21124" y="15726"/>
                  <a:pt x="17643" y="19966"/>
                  <a:pt x="12811" y="20926"/>
                </a:cubicBezTo>
                <a:lnTo>
                  <a:pt x="12904" y="21392"/>
                </a:lnTo>
                <a:cubicBezTo>
                  <a:pt x="17959" y="20388"/>
                  <a:pt x="21600" y="1595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953"/>
                  <a:pt x="3640" y="20388"/>
                  <a:pt x="8695" y="21392"/>
                </a:cubicBezTo>
                <a:lnTo>
                  <a:pt x="8788" y="209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空心弧 8"/>
          <p:cNvSpPr>
            <a:spLocks noChangeArrowheads="1"/>
          </p:cNvSpPr>
          <p:nvPr/>
        </p:nvSpPr>
        <p:spPr bwMode="auto">
          <a:xfrm rot="-2323176">
            <a:off x="4687888" y="1825625"/>
            <a:ext cx="2601912" cy="2601913"/>
          </a:xfrm>
          <a:custGeom>
            <a:avLst/>
            <a:gdLst>
              <a:gd name="T0" fmla="*/ 2147483647 w 21600"/>
              <a:gd name="T1" fmla="*/ 0 h 21600"/>
              <a:gd name="T2" fmla="*/ 520877779 w 21600"/>
              <a:gd name="T3" fmla="*/ 2147483647 h 21600"/>
              <a:gd name="T4" fmla="*/ 2147483647 w 21600"/>
              <a:gd name="T5" fmla="*/ 95610173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2" y="10082"/>
                </a:moveTo>
                <a:cubicBezTo>
                  <a:pt x="948" y="4711"/>
                  <a:pt x="5415" y="547"/>
                  <a:pt x="10799" y="547"/>
                </a:cubicBezTo>
                <a:cubicBezTo>
                  <a:pt x="16184" y="546"/>
                  <a:pt x="20651" y="4711"/>
                  <a:pt x="21027" y="10082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572" y="10082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空心弧 9"/>
          <p:cNvSpPr>
            <a:spLocks noChangeArrowheads="1"/>
          </p:cNvSpPr>
          <p:nvPr/>
        </p:nvSpPr>
        <p:spPr bwMode="auto">
          <a:xfrm rot="9607315">
            <a:off x="4513263" y="1671638"/>
            <a:ext cx="2943225" cy="2941637"/>
          </a:xfrm>
          <a:custGeom>
            <a:avLst/>
            <a:gdLst>
              <a:gd name="T0" fmla="*/ 2147483647 w 21600"/>
              <a:gd name="T1" fmla="*/ 0 h 21600"/>
              <a:gd name="T2" fmla="*/ 490815975 w 21600"/>
              <a:gd name="T3" fmla="*/ 2147483647 h 21600"/>
              <a:gd name="T4" fmla="*/ 2147483647 w 21600"/>
              <a:gd name="T5" fmla="*/ 848686209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69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61" y="10067"/>
                </a:moveTo>
                <a:cubicBezTo>
                  <a:pt x="746" y="4586"/>
                  <a:pt x="5305" y="336"/>
                  <a:pt x="10799" y="336"/>
                </a:cubicBezTo>
                <a:cubicBezTo>
                  <a:pt x="16294" y="335"/>
                  <a:pt x="20853" y="4586"/>
                  <a:pt x="21238" y="10067"/>
                </a:cubicBezTo>
                <a:lnTo>
                  <a:pt x="21573" y="10044"/>
                </a:lnTo>
                <a:cubicBezTo>
                  <a:pt x="21176" y="4386"/>
                  <a:pt x="16471" y="0"/>
                  <a:pt x="10800" y="0"/>
                </a:cubicBezTo>
                <a:cubicBezTo>
                  <a:pt x="5128" y="-1"/>
                  <a:pt x="423" y="4386"/>
                  <a:pt x="26" y="10044"/>
                </a:cubicBezTo>
                <a:lnTo>
                  <a:pt x="361" y="100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等腰三角形 35"/>
          <p:cNvSpPr>
            <a:spLocks noChangeArrowheads="1"/>
          </p:cNvSpPr>
          <p:nvPr/>
        </p:nvSpPr>
        <p:spPr bwMode="auto">
          <a:xfrm>
            <a:off x="5902325" y="4686300"/>
            <a:ext cx="246063" cy="187325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36"/>
          <p:cNvSpPr>
            <a:spLocks noChangeArrowheads="1"/>
          </p:cNvSpPr>
          <p:nvPr/>
        </p:nvSpPr>
        <p:spPr bwMode="auto">
          <a:xfrm>
            <a:off x="3779838" y="4900613"/>
            <a:ext cx="4495800" cy="645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用户登录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605155"/>
            <a:ext cx="11781155" cy="6193790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、用户登录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64880" y="1508125"/>
            <a:ext cx="340106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90280" y="1518285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点击网站右上角【登录】按钮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0240" y="3365500"/>
            <a:ext cx="320802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895350" y="3400425"/>
            <a:ext cx="3079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、填写账号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密码等登录信息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16925" y="4861560"/>
            <a:ext cx="340106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493760" y="4896485"/>
            <a:ext cx="32473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、可以使用第三方账号直接登录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26935" y="3043555"/>
            <a:ext cx="100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05345" y="3352165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输入密码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19950" y="3705225"/>
            <a:ext cx="15373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智能验证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46620" y="4145280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点击登录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92295" y="4768215"/>
            <a:ext cx="1302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记住密码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7029450" y="317373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/>
          <p:nvPr/>
        </p:nvCxnSpPr>
        <p:spPr>
          <a:xfrm flipH="1">
            <a:off x="7024370" y="350710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直接箭头连接符 16"/>
          <p:cNvCxnSpPr/>
          <p:nvPr/>
        </p:nvCxnSpPr>
        <p:spPr>
          <a:xfrm flipH="1">
            <a:off x="7024370" y="3853815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 flipH="1">
            <a:off x="7040880" y="4274820"/>
            <a:ext cx="247650" cy="158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 flipV="1">
            <a:off x="4949190" y="4570095"/>
            <a:ext cx="188595" cy="1981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矩形 20"/>
          <p:cNvSpPr/>
          <p:nvPr/>
        </p:nvSpPr>
        <p:spPr>
          <a:xfrm>
            <a:off x="5477510" y="4868545"/>
            <a:ext cx="1299210" cy="3238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621665"/>
            <a:ext cx="11938000" cy="6101080"/>
          </a:xfrm>
          <a:prstGeom prst="rect">
            <a:avLst/>
          </a:prstGeom>
        </p:spPr>
      </p:pic>
      <p:sp>
        <p:nvSpPr>
          <p:cNvPr id="6" name="文本框 36"/>
          <p:cNvSpPr>
            <a:spLocks noChangeArrowheads="1"/>
          </p:cNvSpPr>
          <p:nvPr/>
        </p:nvSpPr>
        <p:spPr bwMode="auto">
          <a:xfrm>
            <a:off x="0" y="144632"/>
            <a:ext cx="8763000" cy="4603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、忘记密码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51215" y="1231900"/>
            <a:ext cx="340106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3760" y="1231900"/>
            <a:ext cx="3315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点击网站右上角【登录】按钮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00085" y="4524375"/>
            <a:ext cx="2668270" cy="372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300085" y="4524375"/>
            <a:ext cx="2750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、点击【忘记密码】按钮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9699625" y="967740"/>
            <a:ext cx="635" cy="21907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2468</Words>
  <Application>WPS 演示</Application>
  <PresentationFormat>宽屏</PresentationFormat>
  <Paragraphs>361</Paragraphs>
  <Slides>59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Calibri Light</vt:lpstr>
      <vt:lpstr>MS PGothic</vt:lpstr>
      <vt:lpstr>Calibri</vt:lpstr>
      <vt:lpstr>微软雅黑</vt:lpstr>
      <vt:lpstr>Microsoft JhengHei</vt:lpstr>
      <vt:lpstr>Arial Unicode MS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szu</dc:creator>
  <cp:lastModifiedBy>恪守本心</cp:lastModifiedBy>
  <cp:revision>469</cp:revision>
  <dcterms:created xsi:type="dcterms:W3CDTF">2014-03-15T20:37:00Z</dcterms:created>
  <dcterms:modified xsi:type="dcterms:W3CDTF">2023-10-18T04:40:25Z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FFE017D353D041A89575EAFB7E3D183C_13</vt:lpwstr>
  </property>
</Properties>
</file>